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2" r:id="rId3"/>
    <p:sldId id="257" r:id="rId4"/>
    <p:sldId id="259" r:id="rId5"/>
    <p:sldId id="272" r:id="rId6"/>
    <p:sldId id="263" r:id="rId7"/>
    <p:sldId id="266" r:id="rId8"/>
    <p:sldId id="274" r:id="rId9"/>
    <p:sldId id="268" r:id="rId10"/>
    <p:sldId id="270" r:id="rId11"/>
    <p:sldId id="269" r:id="rId12"/>
    <p:sldId id="271" r:id="rId13"/>
    <p:sldId id="276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B12C9-CFB6-416B-BE4C-CA401EEC0E67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344E5-8A47-457C-802C-36D8187A7C7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81571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2458-C724-4839-975F-1879AE21AE9F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38211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2458-C724-4839-975F-1879AE21AE9F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38211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2458-C724-4839-975F-1879AE21AE9F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38211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2458-C724-4839-975F-1879AE21AE9F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38211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2458-C724-4839-975F-1879AE21AE9F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38211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2458-C724-4839-975F-1879AE21AE9F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38211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2458-C724-4839-975F-1879AE21AE9F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38211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2458-C724-4839-975F-1879AE21AE9F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3821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E822-ACF3-48AB-8C14-F23620A96BBD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163A1C13-BB9A-4F7C-B0B6-8E6F5AE3EE37}" type="slidenum">
              <a:rPr lang="es-MX" smtClean="0">
                <a:solidFill>
                  <a:srgbClr val="303030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es-MX">
              <a:solidFill>
                <a:srgbClr val="303030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9509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E822-ACF3-48AB-8C14-F23620A96BBD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1C13-BB9A-4F7C-B0B6-8E6F5AE3EE37}" type="slidenum">
              <a:rPr lang="es-MX" smtClean="0">
                <a:solidFill>
                  <a:srgbClr val="303030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es-MX">
              <a:solidFill>
                <a:srgbClr val="30303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319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E822-ACF3-48AB-8C14-F23620A96BBD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1C13-BB9A-4F7C-B0B6-8E6F5AE3EE37}" type="slidenum">
              <a:rPr lang="es-MX" smtClean="0">
                <a:solidFill>
                  <a:srgbClr val="303030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es-MX">
              <a:solidFill>
                <a:srgbClr val="30303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816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E822-ACF3-48AB-8C14-F23620A96BBD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3A1C13-BB9A-4F7C-B0B6-8E6F5AE3EE37}" type="slidenum">
              <a:rPr lang="es-MX" smtClean="0">
                <a:solidFill>
                  <a:srgbClr val="303030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es-MX">
              <a:solidFill>
                <a:srgbClr val="30303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22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E822-ACF3-48AB-8C14-F23620A96BBD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3A1C13-BB9A-4F7C-B0B6-8E6F5AE3EE37}" type="slidenum">
              <a:rPr lang="es-MX" smtClean="0">
                <a:solidFill>
                  <a:srgbClr val="303030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es-MX">
              <a:solidFill>
                <a:srgbClr val="30303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5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E822-ACF3-48AB-8C14-F23620A96BBD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1C13-BB9A-4F7C-B0B6-8E6F5AE3EE37}" type="slidenum">
              <a:rPr lang="es-MX" smtClean="0">
                <a:solidFill>
                  <a:srgbClr val="303030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es-MX">
              <a:solidFill>
                <a:srgbClr val="30303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2046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E822-ACF3-48AB-8C14-F23620A96BBD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1C13-BB9A-4F7C-B0B6-8E6F5AE3EE37}" type="slidenum">
              <a:rPr lang="es-MX" smtClean="0">
                <a:solidFill>
                  <a:srgbClr val="303030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es-MX">
              <a:solidFill>
                <a:srgbClr val="30303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76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E822-ACF3-48AB-8C14-F23620A96BBD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1C13-BB9A-4F7C-B0B6-8E6F5AE3EE37}" type="slidenum">
              <a:rPr lang="es-MX" smtClean="0">
                <a:solidFill>
                  <a:srgbClr val="303030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es-MX">
              <a:solidFill>
                <a:srgbClr val="30303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1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E822-ACF3-48AB-8C14-F23620A96BBD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3A1C13-BB9A-4F7C-B0B6-8E6F5AE3EE37}" type="slidenum">
              <a:rPr lang="es-MX" smtClean="0">
                <a:solidFill>
                  <a:srgbClr val="303030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es-MX">
              <a:solidFill>
                <a:srgbClr val="30303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58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6DE822-ACF3-48AB-8C14-F23620A96BBD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3A1C13-BB9A-4F7C-B0B6-8E6F5AE3EE37}" type="slidenum">
              <a:rPr lang="es-MX" smtClean="0">
                <a:solidFill>
                  <a:srgbClr val="303030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es-MX">
              <a:solidFill>
                <a:srgbClr val="30303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87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E822-ACF3-48AB-8C14-F23620A96BBD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1C13-BB9A-4F7C-B0B6-8E6F5AE3EE37}" type="slidenum">
              <a:rPr lang="es-MX" smtClean="0">
                <a:solidFill>
                  <a:srgbClr val="303030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es-MX">
              <a:solidFill>
                <a:srgbClr val="30303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232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63A1C13-BB9A-4F7C-B0B6-8E6F5AE3EE37}" type="slidenum">
              <a:rPr lang="es-MX" smtClean="0">
                <a:solidFill>
                  <a:srgbClr val="303030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es-MX">
              <a:solidFill>
                <a:srgbClr val="30303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6DE822-ACF3-48AB-8C14-F23620A96BBD}" type="datetimeFigureOut">
              <a:rPr lang="es-MX" smtClean="0"/>
              <a:pPr/>
              <a:t>06/09/2013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9417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7235981" cy="5133316"/>
          </a:xfrm>
        </p:spPr>
        <p:txBody>
          <a:bodyPr>
            <a:normAutofit/>
          </a:bodyPr>
          <a:lstStyle/>
          <a:p>
            <a:pPr algn="ctr"/>
            <a:r>
              <a:rPr lang="es-MX" sz="4900" b="0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La Cruzada Nacional Contra el Hambre </a:t>
            </a:r>
            <a:br>
              <a:rPr lang="es-MX" sz="4900" b="0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s-MX" sz="4900" b="0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Prioridad de Municipios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5736" y="4437112"/>
            <a:ext cx="6189583" cy="949569"/>
          </a:xfrm>
        </p:spPr>
        <p:txBody>
          <a:bodyPr>
            <a:normAutofit fontScale="25000" lnSpcReduction="20000"/>
          </a:bodyPr>
          <a:lstStyle/>
          <a:p>
            <a:pPr algn="r"/>
            <a:endParaRPr lang="es-MX" sz="2000" dirty="0" smtClean="0">
              <a:solidFill>
                <a:schemeClr val="tx1"/>
              </a:solidFill>
            </a:endParaRPr>
          </a:p>
          <a:p>
            <a:pPr algn="r"/>
            <a:endParaRPr lang="es-MX" sz="2000" dirty="0">
              <a:solidFill>
                <a:schemeClr val="tx1"/>
              </a:solidFill>
            </a:endParaRPr>
          </a:p>
          <a:p>
            <a:pPr algn="r"/>
            <a:endParaRPr lang="es-MX" sz="3100" dirty="0" smtClean="0">
              <a:solidFill>
                <a:schemeClr val="tx1"/>
              </a:solidFill>
            </a:endParaRPr>
          </a:p>
          <a:p>
            <a:pPr algn="r"/>
            <a:r>
              <a:rPr lang="es-MX" sz="9600" dirty="0" smtClean="0">
                <a:solidFill>
                  <a:schemeClr val="tx1"/>
                </a:solidFill>
              </a:rPr>
              <a:t>Lic. Paulina Escobedo Flores</a:t>
            </a:r>
          </a:p>
          <a:p>
            <a:pPr algn="r"/>
            <a:r>
              <a:rPr lang="es-MX" sz="5600" dirty="0" smtClean="0">
                <a:solidFill>
                  <a:schemeClr val="tx1"/>
                </a:solidFill>
              </a:rPr>
              <a:t>Querétaro, Querétaro Septiembre </a:t>
            </a:r>
          </a:p>
          <a:p>
            <a:pPr algn="r"/>
            <a:r>
              <a:rPr lang="es-MX" sz="5600" dirty="0" smtClean="0">
                <a:solidFill>
                  <a:schemeClr val="tx1"/>
                </a:solidFill>
              </a:rPr>
              <a:t>2013</a:t>
            </a:r>
            <a:endParaRPr lang="es-MX" sz="5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3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1403648" y="1671369"/>
            <a:ext cx="7992888" cy="5133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 smtClean="0"/>
              <a:t/>
            </a:r>
            <a:br>
              <a:rPr lang="es-MX" sz="4000" dirty="0" smtClean="0"/>
            </a:br>
            <a:endParaRPr lang="es-MX" sz="4000" dirty="0"/>
          </a:p>
        </p:txBody>
      </p:sp>
      <p:sp>
        <p:nvSpPr>
          <p:cNvPr id="5" name="4 Subtítulo"/>
          <p:cNvSpPr txBox="1">
            <a:spLocks/>
          </p:cNvSpPr>
          <p:nvPr/>
        </p:nvSpPr>
        <p:spPr>
          <a:xfrm>
            <a:off x="323528" y="317916"/>
            <a:ext cx="8073049" cy="94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Transversalidad </a:t>
            </a:r>
            <a:endParaRPr lang="es-MX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3256"/>
            <a:ext cx="1376305" cy="33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539552" y="1267485"/>
            <a:ext cx="7992888" cy="5133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 smtClean="0"/>
              <a:t/>
            </a:r>
            <a:br>
              <a:rPr lang="es-MX" sz="4000" dirty="0" smtClean="0"/>
            </a:br>
            <a:endParaRPr lang="es-MX" sz="4000" dirty="0"/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899592" y="1267485"/>
            <a:ext cx="7992888" cy="5133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0" dirty="0" smtClean="0">
                <a:solidFill>
                  <a:schemeClr val="tx1"/>
                </a:solidFill>
                <a:effectLst/>
              </a:rPr>
              <a:t>Alcance transversal de los programas y recursos federales a Municipios</a:t>
            </a:r>
          </a:p>
          <a:p>
            <a:endParaRPr lang="es-MX" sz="2400" b="0" dirty="0">
              <a:solidFill>
                <a:schemeClr val="tx1"/>
              </a:solidFill>
              <a:effectLst/>
            </a:endParaRPr>
          </a:p>
          <a:p>
            <a:r>
              <a:rPr lang="es-MX" sz="2400" b="0" dirty="0" smtClean="0">
                <a:solidFill>
                  <a:schemeClr val="tx1"/>
                </a:solidFill>
                <a:effectLst/>
              </a:rPr>
              <a:t>Comunicación y organización de los tres niveles de gobierno</a:t>
            </a:r>
          </a:p>
          <a:p>
            <a:endParaRPr lang="es-MX" sz="2400" b="0" dirty="0">
              <a:solidFill>
                <a:schemeClr val="tx1"/>
              </a:solidFill>
              <a:effectLst/>
            </a:endParaRPr>
          </a:p>
          <a:p>
            <a:r>
              <a:rPr lang="es-MX" sz="2400" b="0" dirty="0" smtClean="0">
                <a:solidFill>
                  <a:schemeClr val="tx1"/>
                </a:solidFill>
                <a:effectLst/>
              </a:rPr>
              <a:t>Descentralización de los recursos</a:t>
            </a:r>
          </a:p>
          <a:p>
            <a:endParaRPr lang="es-MX" sz="2400" b="0" dirty="0">
              <a:solidFill>
                <a:schemeClr val="tx1"/>
              </a:solidFill>
              <a:effectLst/>
            </a:endParaRPr>
          </a:p>
          <a:p>
            <a:endParaRPr lang="es-MX" sz="2400" b="0" dirty="0" smtClean="0">
              <a:solidFill>
                <a:schemeClr val="tx1"/>
              </a:solidFill>
              <a:effectLst/>
            </a:endParaRPr>
          </a:p>
          <a:p>
            <a:endParaRPr lang="es-MX" sz="2400" b="0" dirty="0">
              <a:solidFill>
                <a:schemeClr val="tx1"/>
              </a:solidFill>
              <a:effectLst/>
            </a:endParaRPr>
          </a:p>
          <a:p>
            <a:r>
              <a:rPr lang="es-MX" sz="4000" dirty="0" smtClean="0"/>
              <a:t/>
            </a:r>
            <a:br>
              <a:rPr lang="es-MX" sz="4000" dirty="0" smtClean="0"/>
            </a:br>
            <a:endParaRPr lang="es-MX" sz="4000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3199771" y="4238027"/>
            <a:ext cx="3392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3199771" y="4797152"/>
            <a:ext cx="3392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H="1">
            <a:off x="3779912" y="3717032"/>
            <a:ext cx="1620180" cy="187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630281" y="3607309"/>
            <a:ext cx="181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Gobierno Federal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857930" y="5681056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Gobierno Municipal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5792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899592" y="1267485"/>
            <a:ext cx="7992888" cy="5133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 smtClean="0"/>
              <a:t/>
            </a:r>
            <a:br>
              <a:rPr lang="es-MX" sz="4000" dirty="0" smtClean="0"/>
            </a:br>
            <a:endParaRPr lang="es-MX" sz="4000" dirty="0"/>
          </a:p>
        </p:txBody>
      </p:sp>
      <p:sp>
        <p:nvSpPr>
          <p:cNvPr id="5" name="4 Subtítulo"/>
          <p:cNvSpPr txBox="1">
            <a:spLocks/>
          </p:cNvSpPr>
          <p:nvPr/>
        </p:nvSpPr>
        <p:spPr>
          <a:xfrm>
            <a:off x="323528" y="317916"/>
            <a:ext cx="8073049" cy="94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Cobertura Territorial</a:t>
            </a:r>
            <a:endParaRPr lang="es-MX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3256"/>
            <a:ext cx="1376305" cy="33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1051992" y="1419885"/>
            <a:ext cx="7992888" cy="5133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0" dirty="0" smtClean="0">
                <a:solidFill>
                  <a:schemeClr val="tx1"/>
                </a:solidFill>
                <a:effectLst/>
              </a:rPr>
              <a:t>La cooperación entre niveles de gobierno fomenta una mayor cobertura territorial por factores como:</a:t>
            </a:r>
          </a:p>
          <a:p>
            <a:endParaRPr lang="es-MX" sz="2400" b="0" dirty="0">
              <a:solidFill>
                <a:schemeClr val="tx1"/>
              </a:solidFill>
              <a:effectLst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0" dirty="0" smtClean="0">
                <a:solidFill>
                  <a:schemeClr val="tx1"/>
                </a:solidFill>
                <a:effectLst/>
              </a:rPr>
              <a:t>Conocimiento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0" dirty="0" smtClean="0">
                <a:solidFill>
                  <a:schemeClr val="tx1"/>
                </a:solidFill>
                <a:effectLst/>
              </a:rPr>
              <a:t>Ejecución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0" dirty="0" smtClean="0">
                <a:solidFill>
                  <a:schemeClr val="tx1"/>
                </a:solidFill>
                <a:effectLst/>
              </a:rPr>
              <a:t>Mayor infraestructura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0" dirty="0" smtClean="0">
                <a:solidFill>
                  <a:schemeClr val="tx1"/>
                </a:solidFill>
                <a:effectLst/>
              </a:rPr>
              <a:t>Facilidad para la Organización Comunitaria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0" dirty="0" smtClean="0">
                <a:solidFill>
                  <a:schemeClr val="tx1"/>
                </a:solidFill>
                <a:effectLst/>
              </a:rPr>
              <a:t>Más programas para más personas</a:t>
            </a:r>
            <a:endParaRPr lang="es-MX" sz="2400" b="0" dirty="0">
              <a:solidFill>
                <a:schemeClr val="tx1"/>
              </a:solidFill>
              <a:effectLst/>
            </a:endParaRPr>
          </a:p>
          <a:p>
            <a:r>
              <a:rPr lang="es-MX" sz="4000" dirty="0" smtClean="0"/>
              <a:t/>
            </a:r>
            <a:br>
              <a:rPr lang="es-MX" sz="4000" dirty="0" smtClean="0"/>
            </a:br>
            <a:endParaRPr lang="es-MX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93899"/>
            <a:ext cx="4032448" cy="217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62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899592" y="1267485"/>
            <a:ext cx="7992888" cy="5133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 smtClean="0"/>
              <a:t/>
            </a:r>
            <a:br>
              <a:rPr lang="es-MX" sz="4000" dirty="0" smtClean="0"/>
            </a:br>
            <a:endParaRPr lang="es-MX" sz="4000" dirty="0"/>
          </a:p>
        </p:txBody>
      </p:sp>
      <p:sp>
        <p:nvSpPr>
          <p:cNvPr id="5" name="4 Subtítulo"/>
          <p:cNvSpPr txBox="1">
            <a:spLocks/>
          </p:cNvSpPr>
          <p:nvPr/>
        </p:nvSpPr>
        <p:spPr>
          <a:xfrm>
            <a:off x="323528" y="299975"/>
            <a:ext cx="8073049" cy="94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Ahorro de Recursos </a:t>
            </a:r>
            <a:endParaRPr lang="es-MX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3256"/>
            <a:ext cx="1376305" cy="33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683568" y="1267485"/>
            <a:ext cx="7992888" cy="5133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0" dirty="0" smtClean="0">
                <a:solidFill>
                  <a:schemeClr val="tx1"/>
                </a:solidFill>
                <a:effectLst/>
              </a:rPr>
              <a:t>Coordinación para no duplicar beneficiarios</a:t>
            </a:r>
          </a:p>
          <a:p>
            <a:r>
              <a:rPr lang="es-MX" sz="2400" b="0" dirty="0" smtClean="0">
                <a:solidFill>
                  <a:schemeClr val="tx1"/>
                </a:solidFill>
                <a:effectLst/>
              </a:rPr>
              <a:t>Cooperación en el uso de la  Infraestructura</a:t>
            </a:r>
          </a:p>
          <a:p>
            <a:r>
              <a:rPr lang="es-MX" sz="2400" b="0" dirty="0" smtClean="0">
                <a:solidFill>
                  <a:schemeClr val="tx1"/>
                </a:solidFill>
                <a:effectLst/>
              </a:rPr>
              <a:t>Mayor impacto en los indicadores</a:t>
            </a:r>
          </a:p>
          <a:p>
            <a:endParaRPr lang="es-MX" sz="2400" b="0" dirty="0" smtClean="0">
              <a:solidFill>
                <a:schemeClr val="tx1"/>
              </a:solidFill>
              <a:effectLst/>
            </a:endParaRPr>
          </a:p>
          <a:p>
            <a:endParaRPr lang="es-MX" sz="2400" b="0" dirty="0" smtClean="0">
              <a:solidFill>
                <a:schemeClr val="tx1"/>
              </a:solidFill>
              <a:effectLst/>
            </a:endParaRPr>
          </a:p>
          <a:p>
            <a:endParaRPr lang="es-MX" sz="2400" b="0" dirty="0">
              <a:solidFill>
                <a:schemeClr val="tx1"/>
              </a:solidFill>
              <a:effectLst/>
            </a:endParaRPr>
          </a:p>
          <a:p>
            <a:r>
              <a:rPr lang="es-MX" sz="4000" dirty="0" smtClean="0"/>
              <a:t/>
            </a:r>
            <a:br>
              <a:rPr lang="es-MX" sz="4000" dirty="0" smtClean="0"/>
            </a:br>
            <a:endParaRPr lang="es-MX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80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899592" y="1267485"/>
            <a:ext cx="7992888" cy="5133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 smtClean="0"/>
              <a:t/>
            </a:r>
            <a:br>
              <a:rPr lang="es-MX" sz="4000" dirty="0" smtClean="0"/>
            </a:br>
            <a:endParaRPr lang="es-MX" sz="4000" dirty="0"/>
          </a:p>
        </p:txBody>
      </p:sp>
      <p:sp>
        <p:nvSpPr>
          <p:cNvPr id="5" name="4 Subtítulo"/>
          <p:cNvSpPr txBox="1">
            <a:spLocks/>
          </p:cNvSpPr>
          <p:nvPr/>
        </p:nvSpPr>
        <p:spPr>
          <a:xfrm>
            <a:off x="323528" y="299975"/>
            <a:ext cx="8073049" cy="94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Conclusión</a:t>
            </a:r>
            <a:endParaRPr lang="es-MX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3256"/>
            <a:ext cx="1376305" cy="33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683568" y="1267485"/>
            <a:ext cx="7992888" cy="5133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sz="2400" b="0" dirty="0">
              <a:solidFill>
                <a:schemeClr val="tx1"/>
              </a:solidFill>
              <a:effectLst/>
            </a:endParaRPr>
          </a:p>
          <a:p>
            <a:pPr algn="ctr"/>
            <a:endParaRPr lang="es-MX" sz="2400" b="0" dirty="0" smtClean="0">
              <a:solidFill>
                <a:schemeClr val="tx1"/>
              </a:solidFill>
              <a:effectLst/>
            </a:endParaRPr>
          </a:p>
          <a:p>
            <a:pPr algn="ctr"/>
            <a:endParaRPr lang="es-MX" sz="2400" b="0" dirty="0">
              <a:solidFill>
                <a:schemeClr val="tx1"/>
              </a:solidFill>
              <a:effectLst/>
            </a:endParaRPr>
          </a:p>
          <a:p>
            <a:pPr algn="ctr"/>
            <a:r>
              <a:rPr lang="es-MX" sz="2400" b="0" dirty="0" smtClean="0">
                <a:solidFill>
                  <a:schemeClr val="tx1"/>
                </a:solidFill>
                <a:effectLst/>
              </a:rPr>
              <a:t>Con trabajo conjunto, entre los </a:t>
            </a:r>
            <a:r>
              <a:rPr lang="es-MX" sz="32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tres niveles de gobierno</a:t>
            </a:r>
            <a:r>
              <a:rPr lang="es-MX" sz="2400" b="0" dirty="0" smtClean="0">
                <a:solidFill>
                  <a:schemeClr val="tx1"/>
                </a:solidFill>
                <a:effectLst/>
              </a:rPr>
              <a:t>, sociedad civil y sector privado vamos a Mover a México, sí es posible un México Sin Hambre.</a:t>
            </a:r>
          </a:p>
          <a:p>
            <a:endParaRPr lang="es-MX" sz="2400" b="0" dirty="0" smtClean="0">
              <a:solidFill>
                <a:schemeClr val="tx1"/>
              </a:solidFill>
              <a:effectLst/>
            </a:endParaRPr>
          </a:p>
          <a:p>
            <a:endParaRPr lang="es-MX" sz="2400" b="0" dirty="0">
              <a:solidFill>
                <a:schemeClr val="tx1"/>
              </a:solidFill>
              <a:effectLst/>
            </a:endParaRPr>
          </a:p>
          <a:p>
            <a:pPr algn="r"/>
            <a:r>
              <a:rPr lang="es-MX" sz="2400" b="0" dirty="0" smtClean="0">
                <a:solidFill>
                  <a:schemeClr val="tx1"/>
                </a:solidFill>
                <a:effectLst/>
              </a:rPr>
              <a:t>GRACIAS</a:t>
            </a:r>
          </a:p>
          <a:p>
            <a:endParaRPr lang="es-MX" sz="2400" b="0" dirty="0" smtClean="0">
              <a:solidFill>
                <a:schemeClr val="tx1"/>
              </a:solidFill>
              <a:effectLst/>
            </a:endParaRPr>
          </a:p>
          <a:p>
            <a:endParaRPr lang="es-MX" sz="2400" b="0" dirty="0">
              <a:solidFill>
                <a:schemeClr val="tx1"/>
              </a:solidFill>
              <a:effectLst/>
            </a:endParaRPr>
          </a:p>
          <a:p>
            <a:r>
              <a:rPr lang="es-MX" sz="4000" dirty="0" smtClean="0"/>
              <a:t/>
            </a:r>
            <a:br>
              <a:rPr lang="es-MX" sz="4000" dirty="0" smtClean="0"/>
            </a:b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xmlns="" val="41805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7239000" cy="1143000"/>
          </a:xfrm>
        </p:spPr>
        <p:txBody>
          <a:bodyPr/>
          <a:lstStyle/>
          <a:p>
            <a:r>
              <a:rPr lang="es-MX" sz="5400" b="0" dirty="0" smtClean="0">
                <a:solidFill>
                  <a:schemeClr val="tx1"/>
                </a:solidFill>
                <a:effectLst/>
              </a:rPr>
              <a:t>Hambre</a:t>
            </a:r>
            <a:endParaRPr lang="es-MX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556792"/>
            <a:ext cx="7467600" cy="4419600"/>
          </a:xfrm>
        </p:spPr>
        <p:txBody>
          <a:bodyPr/>
          <a:lstStyle/>
          <a:p>
            <a:endParaRPr lang="es-MX" dirty="0"/>
          </a:p>
          <a:p>
            <a:r>
              <a:rPr lang="es-MX" dirty="0"/>
              <a:t>En un sentido social «el Hambre» se refiere a la carencia de nutrimentos adecuados para tener la energía necesaria para realizar una vida activa plena. </a:t>
            </a:r>
          </a:p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34781"/>
            <a:ext cx="1666457" cy="40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7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s-MX" sz="5400" b="0" dirty="0" smtClean="0">
                <a:solidFill>
                  <a:schemeClr val="tx1"/>
                </a:solidFill>
                <a:effectLst/>
              </a:rPr>
              <a:t>Pobreza</a:t>
            </a:r>
            <a:endParaRPr lang="es-MX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r>
              <a:rPr lang="es-MX" sz="4400" dirty="0" smtClean="0"/>
              <a:t>3 tipos</a:t>
            </a:r>
          </a:p>
          <a:p>
            <a:pPr lvl="1"/>
            <a:r>
              <a:rPr lang="es-MX" sz="3200" dirty="0" smtClean="0"/>
              <a:t>Alimentaria</a:t>
            </a:r>
          </a:p>
          <a:p>
            <a:pPr lvl="1"/>
            <a:r>
              <a:rPr lang="es-MX" sz="3200" smtClean="0"/>
              <a:t>Patrimonial </a:t>
            </a:r>
            <a:endParaRPr lang="es-MX" sz="3200" dirty="0" smtClean="0"/>
          </a:p>
          <a:p>
            <a:pPr lvl="1"/>
            <a:r>
              <a:rPr lang="es-MX" sz="3200" dirty="0" smtClean="0"/>
              <a:t>De Capacidades </a:t>
            </a:r>
          </a:p>
          <a:p>
            <a:pPr marL="457200" lvl="1" indent="0">
              <a:buNone/>
            </a:pPr>
            <a:endParaRPr lang="es-MX" sz="3200" dirty="0" smtClean="0"/>
          </a:p>
          <a:p>
            <a:pPr marL="457200" lvl="1" indent="0">
              <a:buNone/>
            </a:pPr>
            <a:r>
              <a:rPr lang="es-MX" sz="3200" dirty="0" smtClean="0"/>
              <a:t>Multidimensional</a:t>
            </a:r>
          </a:p>
          <a:p>
            <a:pPr marL="457200" lvl="1" indent="0">
              <a:buNone/>
            </a:pPr>
            <a:endParaRPr lang="es-MX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33256"/>
            <a:ext cx="16700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3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7239000" cy="1143000"/>
          </a:xfrm>
        </p:spPr>
        <p:txBody>
          <a:bodyPr/>
          <a:lstStyle/>
          <a:p>
            <a:r>
              <a:rPr lang="es-MX" sz="5400" b="0" dirty="0" smtClean="0">
                <a:solidFill>
                  <a:schemeClr val="tx1"/>
                </a:solidFill>
                <a:effectLst/>
              </a:rPr>
              <a:t>CNCH</a:t>
            </a:r>
            <a:r>
              <a:rPr lang="es-MX" dirty="0" smtClean="0">
                <a:effectLst/>
              </a:rPr>
              <a:t> </a:t>
            </a:r>
            <a:endParaRPr lang="es-MX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6698" y="2204864"/>
            <a:ext cx="7467600" cy="4419600"/>
          </a:xfrm>
        </p:spPr>
        <p:txBody>
          <a:bodyPr/>
          <a:lstStyle/>
          <a:p>
            <a:r>
              <a:rPr lang="es-MX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La Cruzada Nacional contra el Hambre es una </a:t>
            </a:r>
            <a:r>
              <a:rPr lang="es-MX" b="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Estrategia de Política Pública  </a:t>
            </a:r>
            <a:r>
              <a:rPr lang="es-MX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que articula diferentes programas, acciones y presupuestos del sector público y privado.</a:t>
            </a:r>
            <a:br>
              <a:rPr lang="es-MX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s-MX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es-MX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19649"/>
            <a:ext cx="16700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65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7239000" cy="1143000"/>
          </a:xfrm>
        </p:spPr>
        <p:txBody>
          <a:bodyPr/>
          <a:lstStyle/>
          <a:p>
            <a:r>
              <a:rPr lang="es-MX" sz="5400" b="0" dirty="0" smtClean="0">
                <a:solidFill>
                  <a:schemeClr val="tx1"/>
                </a:solidFill>
                <a:effectLst/>
              </a:rPr>
              <a:t>Indicadores CNCH</a:t>
            </a:r>
            <a:r>
              <a:rPr lang="es-MX" dirty="0" smtClean="0">
                <a:effectLst/>
              </a:rPr>
              <a:t> </a:t>
            </a:r>
            <a:endParaRPr lang="es-MX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467600" cy="4419600"/>
          </a:xfrm>
        </p:spPr>
        <p:txBody>
          <a:bodyPr>
            <a:normAutofit lnSpcReduction="10000"/>
          </a:bodyPr>
          <a:lstStyle/>
          <a:p>
            <a:r>
              <a:rPr lang="es-MX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Rezago Educativo</a:t>
            </a:r>
          </a:p>
          <a:p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 a los servicios de Salud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Acceso a la Seguridad Social</a:t>
            </a:r>
          </a:p>
          <a:p>
            <a:r>
              <a:rPr lang="es-MX" b="0" dirty="0" smtClean="0">
                <a:solidFill>
                  <a:schemeClr val="tx1"/>
                </a:solidFill>
                <a:effectLst/>
              </a:rPr>
              <a:t>Calidad y Espacios de Vivienda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Servicios Básicos de la Vivienda</a:t>
            </a:r>
          </a:p>
          <a:p>
            <a:r>
              <a:rPr lang="es-MX" b="0" dirty="0" smtClean="0">
                <a:solidFill>
                  <a:schemeClr val="tx1"/>
                </a:solidFill>
                <a:effectLst/>
              </a:rPr>
              <a:t>Ingreso Inferior a la línea de bienestar mínimo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Participación Social</a:t>
            </a:r>
            <a:r>
              <a:rPr lang="es-MX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es-MX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s-MX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es-MX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19649"/>
            <a:ext cx="16700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16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899592" y="1267485"/>
            <a:ext cx="7992888" cy="5133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itchFamily="34" charset="0"/>
              <a:buChar char="•"/>
            </a:pPr>
            <a:r>
              <a:rPr lang="es-MX" sz="2400" b="0" dirty="0" smtClean="0">
                <a:solidFill>
                  <a:schemeClr val="tx1"/>
                </a:solidFill>
                <a:effectLst/>
              </a:rPr>
              <a:t>Garantizar el derecho humano a una alimentación adecuada en calidad y cantidad.</a:t>
            </a:r>
          </a:p>
          <a:p>
            <a:endParaRPr lang="es-MX" sz="2400" b="0" dirty="0">
              <a:solidFill>
                <a:schemeClr val="tx1"/>
              </a:solidFill>
              <a:effectLst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0" dirty="0" smtClean="0">
                <a:solidFill>
                  <a:schemeClr val="tx1"/>
                </a:solidFill>
                <a:effectLst/>
              </a:rPr>
              <a:t>Atender las necesidades nutricionales de los mexicanos especialmente aquellos que viven en pobreza extrema. </a:t>
            </a:r>
            <a:br>
              <a:rPr lang="es-MX" sz="2400" b="0" dirty="0" smtClean="0">
                <a:solidFill>
                  <a:schemeClr val="tx1"/>
                </a:solidFill>
                <a:effectLst/>
              </a:rPr>
            </a:br>
            <a:endParaRPr lang="es-MX" sz="2400" b="0" dirty="0" smtClean="0">
              <a:solidFill>
                <a:schemeClr val="tx1"/>
              </a:solidFill>
              <a:effectLst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0" dirty="0" smtClean="0">
                <a:solidFill>
                  <a:schemeClr val="tx1"/>
                </a:solidFill>
                <a:effectLst/>
              </a:rPr>
              <a:t>Desarrollar una política nacional participativa de seguridad alimentaria y nutricional que atienda de forma integral las carencias, y garantice el respeto a los derechos sociales.</a:t>
            </a:r>
            <a:r>
              <a:rPr lang="es-MX" sz="2800" b="0" dirty="0" smtClean="0">
                <a:solidFill>
                  <a:schemeClr val="tx1"/>
                </a:solidFill>
                <a:effectLst/>
              </a:rPr>
              <a:t/>
            </a:r>
            <a:br>
              <a:rPr lang="es-MX" sz="2800" b="0" dirty="0" smtClean="0">
                <a:solidFill>
                  <a:schemeClr val="tx1"/>
                </a:solidFill>
                <a:effectLst/>
              </a:rPr>
            </a:br>
            <a:r>
              <a:rPr lang="es-MX" sz="28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s-MX" sz="4000" dirty="0" smtClean="0"/>
              <a:t/>
            </a:r>
            <a:br>
              <a:rPr lang="es-MX" sz="4000" dirty="0" smtClean="0"/>
            </a:br>
            <a:endParaRPr lang="es-MX" sz="4000" dirty="0"/>
          </a:p>
        </p:txBody>
      </p:sp>
      <p:sp>
        <p:nvSpPr>
          <p:cNvPr id="5" name="4 Subtítulo"/>
          <p:cNvSpPr txBox="1">
            <a:spLocks/>
          </p:cNvSpPr>
          <p:nvPr/>
        </p:nvSpPr>
        <p:spPr>
          <a:xfrm>
            <a:off x="323528" y="317916"/>
            <a:ext cx="6189583" cy="94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¿Para qué?</a:t>
            </a:r>
            <a:endParaRPr lang="es-MX" sz="5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34781"/>
            <a:ext cx="1666457" cy="40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74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899592" y="1267485"/>
            <a:ext cx="7992888" cy="5133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0" dirty="0" smtClean="0">
                <a:solidFill>
                  <a:schemeClr val="tx1"/>
                </a:solidFill>
                <a:effectLst/>
              </a:rPr>
              <a:t/>
            </a:r>
            <a:br>
              <a:rPr lang="es-MX" sz="2800" b="0" dirty="0" smtClean="0">
                <a:solidFill>
                  <a:schemeClr val="tx1"/>
                </a:solidFill>
                <a:effectLst/>
              </a:rPr>
            </a:br>
            <a:r>
              <a:rPr lang="es-MX" sz="28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s-MX" sz="4000" dirty="0" smtClean="0"/>
              <a:t/>
            </a:r>
            <a:br>
              <a:rPr lang="es-MX" sz="4000" dirty="0" smtClean="0"/>
            </a:br>
            <a:endParaRPr lang="es-MX" sz="4000" dirty="0"/>
          </a:p>
        </p:txBody>
      </p:sp>
      <p:sp>
        <p:nvSpPr>
          <p:cNvPr id="5" name="4 Subtítulo"/>
          <p:cNvSpPr txBox="1">
            <a:spLocks/>
          </p:cNvSpPr>
          <p:nvPr/>
        </p:nvSpPr>
        <p:spPr>
          <a:xfrm>
            <a:off x="251520" y="201702"/>
            <a:ext cx="6189583" cy="94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¿Para quién?</a:t>
            </a:r>
            <a:endParaRPr lang="es-MX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11560" y="1151271"/>
            <a:ext cx="8064896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ts val="2800"/>
              </a:lnSpc>
              <a:buFont typeface="Arial" pitchFamily="34" charset="0"/>
              <a:buChar char="•"/>
            </a:pPr>
            <a:endParaRPr lang="es-MX" sz="3600" b="1" dirty="0" smtClean="0">
              <a:solidFill>
                <a:srgbClr val="1870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457200" lvl="0" indent="-457200">
              <a:lnSpc>
                <a:spcPts val="2800"/>
              </a:lnSpc>
              <a:buFont typeface="Arial" pitchFamily="34" charset="0"/>
              <a:buChar char="•"/>
            </a:pPr>
            <a:endParaRPr lang="es-MX" sz="3600" b="1" dirty="0">
              <a:solidFill>
                <a:srgbClr val="1870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457200" lvl="0" indent="-457200">
              <a:lnSpc>
                <a:spcPts val="2800"/>
              </a:lnSpc>
              <a:buFont typeface="Arial" pitchFamily="34" charset="0"/>
              <a:buChar char="•"/>
            </a:pPr>
            <a:r>
              <a:rPr lang="es-MX" sz="3600" b="1" dirty="0" smtClean="0">
                <a:solidFill>
                  <a:srgbClr val="187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7.4 millones </a:t>
            </a:r>
            <a:r>
              <a:rPr lang="es-MX" sz="2800" b="1" dirty="0" smtClean="0">
                <a:solidFill>
                  <a:srgbClr val="18704A"/>
                </a:solidFill>
                <a:cs typeface="Calibri"/>
              </a:rPr>
              <a:t>de mexicanos cuya condición es de pobreza extrema y carencia alimentaria severa.</a:t>
            </a:r>
          </a:p>
          <a:p>
            <a:pPr lvl="1">
              <a:lnSpc>
                <a:spcPts val="2800"/>
              </a:lnSpc>
            </a:pPr>
            <a:endParaRPr lang="es-MX" sz="2800" dirty="0" smtClean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lvl="0" algn="ctr">
              <a:lnSpc>
                <a:spcPts val="2800"/>
              </a:lnSpc>
              <a:buClr>
                <a:srgbClr val="CF001A"/>
              </a:buClr>
            </a:pPr>
            <a:endParaRPr lang="es-ES" sz="2800" b="1" dirty="0" smtClean="0">
              <a:cs typeface="Calibri"/>
            </a:endParaRPr>
          </a:p>
          <a:p>
            <a:pPr lvl="0">
              <a:lnSpc>
                <a:spcPts val="2800"/>
              </a:lnSpc>
              <a:buClr>
                <a:srgbClr val="CF001A"/>
              </a:buClr>
            </a:pPr>
            <a:r>
              <a:rPr lang="es-ES" sz="2800" b="1" dirty="0" smtClean="0">
                <a:cs typeface="Calibri"/>
              </a:rPr>
              <a:t>Meta en 2013 </a:t>
            </a:r>
            <a:r>
              <a:rPr lang="es-ES" sz="2800" b="1" dirty="0">
                <a:cs typeface="Calibri"/>
              </a:rPr>
              <a:t> </a:t>
            </a:r>
            <a:r>
              <a:rPr lang="es-E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400 municipios </a:t>
            </a:r>
            <a:r>
              <a:rPr lang="es-ES" sz="2800" b="1" dirty="0" smtClean="0">
                <a:cs typeface="Calibri"/>
              </a:rPr>
              <a:t>y localidades del país </a:t>
            </a:r>
            <a:r>
              <a:rPr lang="es-ES" sz="2800" b="1" dirty="0">
                <a:cs typeface="Calibri"/>
              </a:rPr>
              <a:t>que corresponden a las zonas de mayor pobreza en cada una de las entidades </a:t>
            </a:r>
            <a:r>
              <a:rPr lang="es-MX" sz="2800" b="1" dirty="0" smtClean="0">
                <a:cs typeface="Calibri"/>
              </a:rPr>
              <a:t>federativas. </a:t>
            </a:r>
          </a:p>
          <a:p>
            <a:pPr lvl="0">
              <a:lnSpc>
                <a:spcPts val="2800"/>
              </a:lnSpc>
              <a:buClr>
                <a:srgbClr val="CF001A"/>
              </a:buClr>
            </a:pPr>
            <a:endParaRPr lang="es-MX" sz="2800" b="1" dirty="0"/>
          </a:p>
          <a:p>
            <a:pPr lvl="0">
              <a:lnSpc>
                <a:spcPts val="2800"/>
              </a:lnSpc>
              <a:buClr>
                <a:srgbClr val="CF001A"/>
              </a:buClr>
            </a:pPr>
            <a:r>
              <a:rPr lang="es-MX" sz="2800" b="1" dirty="0" smtClean="0"/>
              <a:t>En Querétaro: </a:t>
            </a:r>
            <a:r>
              <a:rPr lang="es-MX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Querétaro y San Juan del Río.</a:t>
            </a:r>
            <a:endParaRPr lang="es-MX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34781"/>
            <a:ext cx="1666457" cy="40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36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827584" y="1267485"/>
            <a:ext cx="4824536" cy="5133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b="0" dirty="0" smtClean="0">
                <a:solidFill>
                  <a:schemeClr val="tx1"/>
                </a:solidFill>
                <a:effectLst/>
              </a:rPr>
              <a:t>Mesas de Trabajo Intersecretariales en Querétaro.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b="0" dirty="0" smtClean="0">
                <a:solidFill>
                  <a:schemeClr val="tx1"/>
                </a:solidFill>
                <a:effectLst/>
              </a:rPr>
              <a:t>Capítulo Local del Consejo Nacional contra el Hambre. </a:t>
            </a:r>
            <a:r>
              <a:rPr lang="es-MX" sz="2200" b="0" dirty="0">
                <a:solidFill>
                  <a:schemeClr val="tx1"/>
                </a:solidFill>
                <a:effectLst/>
              </a:rPr>
              <a:t> </a:t>
            </a:r>
            <a:r>
              <a:rPr lang="es-MX" sz="2200" b="0" dirty="0" smtClean="0">
                <a:solidFill>
                  <a:schemeClr val="tx1"/>
                </a:solidFill>
                <a:effectLst/>
              </a:rPr>
              <a:t>(Expertos)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b="0" dirty="0" smtClean="0">
                <a:solidFill>
                  <a:schemeClr val="tx1"/>
                </a:solidFill>
                <a:effectLst/>
              </a:rPr>
              <a:t>Barridos (Recolección de Información)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b="0" dirty="0" smtClean="0">
                <a:solidFill>
                  <a:schemeClr val="tx1"/>
                </a:solidFill>
                <a:effectLst/>
              </a:rPr>
              <a:t>Conformación de Comités Comunitarios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b="0" dirty="0" smtClean="0">
                <a:solidFill>
                  <a:schemeClr val="tx1"/>
                </a:solidFill>
                <a:effectLst/>
              </a:rPr>
              <a:t>Matriz de Actualización de Indicadores de la CNCH</a:t>
            </a:r>
            <a:r>
              <a:rPr lang="es-MX" sz="2000" b="0" dirty="0" smtClean="0">
                <a:solidFill>
                  <a:schemeClr val="tx1"/>
                </a:solidFill>
                <a:effectLst/>
              </a:rPr>
              <a:t/>
            </a:r>
            <a:br>
              <a:rPr lang="es-MX" sz="2000" b="0" dirty="0" smtClean="0">
                <a:solidFill>
                  <a:schemeClr val="tx1"/>
                </a:solidFill>
                <a:effectLst/>
              </a:rPr>
            </a:br>
            <a:r>
              <a:rPr lang="es-MX" sz="20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s-MX" sz="3200" dirty="0" smtClean="0"/>
              <a:t/>
            </a:r>
            <a:br>
              <a:rPr lang="es-MX" sz="3200" dirty="0" smtClean="0"/>
            </a:br>
            <a:endParaRPr lang="es-MX" sz="3200" dirty="0"/>
          </a:p>
        </p:txBody>
      </p:sp>
      <p:sp>
        <p:nvSpPr>
          <p:cNvPr id="5" name="4 Subtítulo"/>
          <p:cNvSpPr txBox="1">
            <a:spLocks/>
          </p:cNvSpPr>
          <p:nvPr/>
        </p:nvSpPr>
        <p:spPr>
          <a:xfrm>
            <a:off x="323528" y="317916"/>
            <a:ext cx="8424936" cy="94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¿Qué estamos haciendo?</a:t>
            </a:r>
            <a:endParaRPr lang="es-MX" sz="5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34781"/>
            <a:ext cx="1666457" cy="40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7485"/>
            <a:ext cx="1937961" cy="14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7246" y="2727176"/>
            <a:ext cx="1991883" cy="149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7600" y="4291018"/>
            <a:ext cx="1891176" cy="141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92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899592" y="1267485"/>
            <a:ext cx="7992888" cy="5133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s-MX" sz="2400" b="0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es-MX" sz="32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Participación= suma de esfuerzos</a:t>
            </a:r>
            <a:endParaRPr lang="es-MX" sz="3200" b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r>
              <a:rPr lang="es-MX" sz="2400" b="0" dirty="0" smtClean="0">
                <a:solidFill>
                  <a:schemeClr val="tx1"/>
                </a:solidFill>
                <a:effectLst/>
              </a:rPr>
              <a:t>3 Aspectos importantes:</a:t>
            </a:r>
          </a:p>
          <a:p>
            <a:endParaRPr lang="es-MX" sz="2400" b="0" dirty="0">
              <a:solidFill>
                <a:schemeClr val="tx1"/>
              </a:solidFill>
              <a:effectLst/>
            </a:endParaRPr>
          </a:p>
          <a:p>
            <a:endParaRPr lang="es-MX" sz="2400" b="0" dirty="0">
              <a:solidFill>
                <a:schemeClr val="tx1"/>
              </a:solidFill>
              <a:effectLst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MX" sz="2400" b="0" dirty="0" smtClean="0">
                <a:solidFill>
                  <a:schemeClr val="tx1"/>
                </a:solidFill>
                <a:effectLst/>
              </a:rPr>
              <a:t>Transversalidad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MX" sz="2400" b="0" dirty="0" smtClean="0">
                <a:solidFill>
                  <a:schemeClr val="tx1"/>
                </a:solidFill>
                <a:effectLst/>
              </a:rPr>
              <a:t>Cobertura territorial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MX" sz="2400" b="0" dirty="0" smtClean="0">
                <a:solidFill>
                  <a:schemeClr val="tx1"/>
                </a:solidFill>
                <a:effectLst/>
              </a:rPr>
              <a:t>Ahorro de recursos</a:t>
            </a:r>
          </a:p>
          <a:p>
            <a:r>
              <a:rPr lang="es-MX" sz="2400" b="0" dirty="0" smtClean="0">
                <a:solidFill>
                  <a:schemeClr val="tx1"/>
                </a:solidFill>
                <a:effectLst/>
              </a:rPr>
              <a:t>______________________</a:t>
            </a:r>
          </a:p>
          <a:p>
            <a:endParaRPr lang="es-MX" sz="2400" b="0" dirty="0">
              <a:solidFill>
                <a:schemeClr val="tx1"/>
              </a:solidFill>
              <a:effectLst/>
            </a:endParaRPr>
          </a:p>
          <a:p>
            <a:r>
              <a:rPr lang="es-MX" sz="2400" b="0" dirty="0" smtClean="0">
                <a:solidFill>
                  <a:schemeClr val="tx1"/>
                </a:solidFill>
                <a:effectLst/>
              </a:rPr>
              <a:t> Éxito de la CNCH = Mayor número de Beneficiarios</a:t>
            </a:r>
            <a:r>
              <a:rPr lang="es-MX" sz="4000" dirty="0" smtClean="0"/>
              <a:t/>
            </a:r>
            <a:br>
              <a:rPr lang="es-MX" sz="4000" dirty="0" smtClean="0"/>
            </a:br>
            <a:endParaRPr lang="es-MX" sz="4000" dirty="0"/>
          </a:p>
        </p:txBody>
      </p:sp>
      <p:sp>
        <p:nvSpPr>
          <p:cNvPr id="5" name="4 Subtítulo"/>
          <p:cNvSpPr txBox="1">
            <a:spLocks/>
          </p:cNvSpPr>
          <p:nvPr/>
        </p:nvSpPr>
        <p:spPr>
          <a:xfrm>
            <a:off x="323528" y="317916"/>
            <a:ext cx="8073049" cy="94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Importancia de los Municipios</a:t>
            </a:r>
            <a:endParaRPr lang="es-MX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3256"/>
            <a:ext cx="1376305" cy="33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73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mal">
  <a:themeElements>
    <a:clrScheme name="Personalizado 2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7030A0"/>
      </a:accent1>
      <a:accent2>
        <a:srgbClr val="0070C0"/>
      </a:accent2>
      <a:accent3>
        <a:srgbClr val="EA309F"/>
      </a:accent3>
      <a:accent4>
        <a:srgbClr val="542378"/>
      </a:accent4>
      <a:accent5>
        <a:srgbClr val="C0137A"/>
      </a:accent5>
      <a:accent6>
        <a:srgbClr val="6D075E"/>
      </a:accent6>
      <a:hlink>
        <a:srgbClr val="D26900"/>
      </a:hlink>
      <a:folHlink>
        <a:srgbClr val="D89243"/>
      </a:folHlink>
    </a:clrScheme>
    <a:fontScheme name="t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392</Words>
  <Application>Microsoft Office PowerPoint</Application>
  <PresentationFormat>Presentación en pantalla (4:3)</PresentationFormat>
  <Paragraphs>113</Paragraphs>
  <Slides>13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termal</vt:lpstr>
      <vt:lpstr>La Cruzada Nacional Contra el Hambre  Prioridad de Municipios </vt:lpstr>
      <vt:lpstr>Hambre</vt:lpstr>
      <vt:lpstr>Pobreza</vt:lpstr>
      <vt:lpstr>CNCH </vt:lpstr>
      <vt:lpstr>Indicadores CNCH 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Cruzada Nacional Contra el Hambre  Prioridad de Municipios</dc:title>
  <dc:creator>yfty</dc:creator>
  <cp:lastModifiedBy>SESION</cp:lastModifiedBy>
  <cp:revision>18</cp:revision>
  <dcterms:created xsi:type="dcterms:W3CDTF">2013-09-05T18:30:36Z</dcterms:created>
  <dcterms:modified xsi:type="dcterms:W3CDTF">2013-09-06T17:51:25Z</dcterms:modified>
</cp:coreProperties>
</file>